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8"/>
  </p:notesMasterIdLst>
  <p:sldIdLst>
    <p:sldId id="300" r:id="rId5"/>
    <p:sldId id="282" r:id="rId6"/>
    <p:sldId id="291" r:id="rId7"/>
    <p:sldId id="289" r:id="rId8"/>
    <p:sldId id="296" r:id="rId9"/>
    <p:sldId id="295" r:id="rId10"/>
    <p:sldId id="297" r:id="rId11"/>
    <p:sldId id="298" r:id="rId12"/>
    <p:sldId id="285" r:id="rId13"/>
    <p:sldId id="290" r:id="rId14"/>
    <p:sldId id="299" r:id="rId15"/>
    <p:sldId id="293" r:id="rId16"/>
    <p:sldId id="283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j+WdfNoQP4kI0Km+ykO1kr3mA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0A6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59AA1-D7CC-46D0-A62F-1060D287F01F}" v="405" dt="2024-11-08T14:35:28.455"/>
    <p1510:client id="{B692F0E1-E4B1-7A5C-D130-85D79B5B31F7}" v="40" dt="2024-11-08T12:27:34.302"/>
    <p1510:client id="{D620AADC-2A51-490F-B424-1897BDBEB17F}" v="1170" dt="2024-11-09T06:34:34.775"/>
    <p1510:client id="{F0A746EA-870B-3A0F-29C2-EF7A103A2FA9}" v="2" dt="2024-11-08T12:27:5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8T12:19:00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14235 6874 16383 0 0,'3'-4'0'0'0,"2"-1"0"0"0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841713D-13E5-AC3B-79FF-20C8C98EC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>
            <a:extLst>
              <a:ext uri="{FF2B5EF4-FFF2-40B4-BE49-F238E27FC236}">
                <a16:creationId xmlns:a16="http://schemas.microsoft.com/office/drawing/2014/main" id="{8EB4A5F8-815A-FA16-DF76-5BF4101DF5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Solomon</a:t>
            </a:r>
          </a:p>
        </p:txBody>
      </p:sp>
      <p:sp>
        <p:nvSpPr>
          <p:cNvPr id="276" name="Google Shape;276;p23:notes">
            <a:extLst>
              <a:ext uri="{FF2B5EF4-FFF2-40B4-BE49-F238E27FC236}">
                <a16:creationId xmlns:a16="http://schemas.microsoft.com/office/drawing/2014/main" id="{7CA7D050-4B60-E2AA-E6FF-A5D7B74C5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009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A910C59-E255-455C-508E-6DF9BA77F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>
            <a:extLst>
              <a:ext uri="{FF2B5EF4-FFF2-40B4-BE49-F238E27FC236}">
                <a16:creationId xmlns:a16="http://schemas.microsoft.com/office/drawing/2014/main" id="{16F33717-6A4C-7776-DE5D-0612FA8EE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Solomon</a:t>
            </a:r>
          </a:p>
        </p:txBody>
      </p:sp>
      <p:sp>
        <p:nvSpPr>
          <p:cNvPr id="276" name="Google Shape;276;p23:notes">
            <a:extLst>
              <a:ext uri="{FF2B5EF4-FFF2-40B4-BE49-F238E27FC236}">
                <a16:creationId xmlns:a16="http://schemas.microsoft.com/office/drawing/2014/main" id="{0195FB65-D752-688A-C784-C909ED95FF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98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6E6717A-D08A-B345-AC24-05D825DA1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>
            <a:extLst>
              <a:ext uri="{FF2B5EF4-FFF2-40B4-BE49-F238E27FC236}">
                <a16:creationId xmlns:a16="http://schemas.microsoft.com/office/drawing/2014/main" id="{B36BD6A8-43D5-A661-DF3F-53CEFFEF1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err="1"/>
              <a:t>Alloush</a:t>
            </a:r>
          </a:p>
        </p:txBody>
      </p:sp>
      <p:sp>
        <p:nvSpPr>
          <p:cNvPr id="276" name="Google Shape;276;p23:notes">
            <a:extLst>
              <a:ext uri="{FF2B5EF4-FFF2-40B4-BE49-F238E27FC236}">
                <a16:creationId xmlns:a16="http://schemas.microsoft.com/office/drawing/2014/main" id="{E14A8FF5-4B6D-0A50-54E6-662363617E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198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F50B472-12B1-86D6-9D6E-F37494738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>
            <a:extLst>
              <a:ext uri="{FF2B5EF4-FFF2-40B4-BE49-F238E27FC236}">
                <a16:creationId xmlns:a16="http://schemas.microsoft.com/office/drawing/2014/main" id="{676EE6EF-BD03-3C4D-348A-89BFE2B6D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3:notes">
            <a:extLst>
              <a:ext uri="{FF2B5EF4-FFF2-40B4-BE49-F238E27FC236}">
                <a16:creationId xmlns:a16="http://schemas.microsoft.com/office/drawing/2014/main" id="{E0E46FB6-62C9-6AF1-2276-93D1FDE2DB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85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Ahmed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9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92A4F2B-F420-7059-282B-60F4E3212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>
            <a:extLst>
              <a:ext uri="{FF2B5EF4-FFF2-40B4-BE49-F238E27FC236}">
                <a16:creationId xmlns:a16="http://schemas.microsoft.com/office/drawing/2014/main" id="{274E2F63-B23F-840B-4104-1615212D0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Solomon</a:t>
            </a:r>
          </a:p>
        </p:txBody>
      </p:sp>
      <p:sp>
        <p:nvSpPr>
          <p:cNvPr id="276" name="Google Shape;276;p23:notes">
            <a:extLst>
              <a:ext uri="{FF2B5EF4-FFF2-40B4-BE49-F238E27FC236}">
                <a16:creationId xmlns:a16="http://schemas.microsoft.com/office/drawing/2014/main" id="{1B61A47E-6AF8-3B9F-1584-ADB014326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366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BF239312-E991-331F-5CB6-94BD8C8D9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>
            <a:extLst>
              <a:ext uri="{FF2B5EF4-FFF2-40B4-BE49-F238E27FC236}">
                <a16:creationId xmlns:a16="http://schemas.microsoft.com/office/drawing/2014/main" id="{8119529B-0890-1F25-7C0D-8C6F29C7A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err="1"/>
              <a:t>Jwan</a:t>
            </a:r>
            <a:endParaRPr err="1"/>
          </a:p>
        </p:txBody>
      </p:sp>
      <p:sp>
        <p:nvSpPr>
          <p:cNvPr id="276" name="Google Shape;276;p23:notes">
            <a:extLst>
              <a:ext uri="{FF2B5EF4-FFF2-40B4-BE49-F238E27FC236}">
                <a16:creationId xmlns:a16="http://schemas.microsoft.com/office/drawing/2014/main" id="{3A678E05-62F2-56B3-64D0-43E49253A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495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326442E6-38E9-BA86-9528-C3B9ED1A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>
            <a:extLst>
              <a:ext uri="{FF2B5EF4-FFF2-40B4-BE49-F238E27FC236}">
                <a16:creationId xmlns:a16="http://schemas.microsoft.com/office/drawing/2014/main" id="{F4166509-20BD-B365-3A1F-25542B9315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Jwan</a:t>
            </a:r>
            <a:endParaRPr/>
          </a:p>
        </p:txBody>
      </p:sp>
      <p:sp>
        <p:nvSpPr>
          <p:cNvPr id="276" name="Google Shape;276;p23:notes">
            <a:extLst>
              <a:ext uri="{FF2B5EF4-FFF2-40B4-BE49-F238E27FC236}">
                <a16:creationId xmlns:a16="http://schemas.microsoft.com/office/drawing/2014/main" id="{F347C047-C464-21EE-CF2F-0B01ABC433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29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Lakshmi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751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Lakshmi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726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400A667-9F13-A1BC-86F3-B16AF0AB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>
            <a:extLst>
              <a:ext uri="{FF2B5EF4-FFF2-40B4-BE49-F238E27FC236}">
                <a16:creationId xmlns:a16="http://schemas.microsoft.com/office/drawing/2014/main" id="{F1B26747-0225-8D02-550D-1F16871223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err="1"/>
              <a:t>Abshir</a:t>
            </a:r>
            <a:endParaRPr err="1"/>
          </a:p>
        </p:txBody>
      </p:sp>
      <p:sp>
        <p:nvSpPr>
          <p:cNvPr id="276" name="Google Shape;276;p23:notes">
            <a:extLst>
              <a:ext uri="{FF2B5EF4-FFF2-40B4-BE49-F238E27FC236}">
                <a16:creationId xmlns:a16="http://schemas.microsoft.com/office/drawing/2014/main" id="{54D9715F-1428-C9C2-BEE4-60003D83E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236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400A667-9F13-A1BC-86F3-B16AF0AB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>
            <a:extLst>
              <a:ext uri="{FF2B5EF4-FFF2-40B4-BE49-F238E27FC236}">
                <a16:creationId xmlns:a16="http://schemas.microsoft.com/office/drawing/2014/main" id="{F1B26747-0225-8D02-550D-1F16871223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err="1"/>
              <a:t>Abshir</a:t>
            </a:r>
            <a:endParaRPr err="1"/>
          </a:p>
        </p:txBody>
      </p:sp>
      <p:sp>
        <p:nvSpPr>
          <p:cNvPr id="276" name="Google Shape;276;p23:notes">
            <a:extLst>
              <a:ext uri="{FF2B5EF4-FFF2-40B4-BE49-F238E27FC236}">
                <a16:creationId xmlns:a16="http://schemas.microsoft.com/office/drawing/2014/main" id="{54D9715F-1428-C9C2-BEE4-60003D83E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9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smart-nanotubes.com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E6D38BF-41E6-BCDB-DA9C-FA1B7715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43E270-5583-D744-E168-894DB1062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8880" y="4104640"/>
            <a:ext cx="5577840" cy="2530415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3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pPr marL="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15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Ahmed Saber Elsayed Radwan</a:t>
            </a:r>
          </a:p>
          <a:p>
            <a:pPr marL="5715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Abshir Muhumed Abdi</a:t>
            </a:r>
          </a:p>
          <a:p>
            <a:pPr marL="571500" lvl="0" indent="-2286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Jwan Mardini</a:t>
            </a:r>
          </a:p>
          <a:p>
            <a:pPr marL="5715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Lakshmi Vishal Hayagrivan</a:t>
            </a:r>
          </a:p>
          <a:p>
            <a:pPr marL="5715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Mohamad Alloush</a:t>
            </a:r>
          </a:p>
          <a:p>
            <a:pPr marL="5715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Solomon Sugamo</a:t>
            </a:r>
          </a:p>
          <a:p>
            <a:pPr algn="ctr"/>
            <a:endParaRPr lang="en-SE" dirty="0"/>
          </a:p>
        </p:txBody>
      </p:sp>
      <p:pic>
        <p:nvPicPr>
          <p:cNvPr id="9" name="Google Shape;279;p23" descr="Logo">
            <a:extLst>
              <a:ext uri="{FF2B5EF4-FFF2-40B4-BE49-F238E27FC236}">
                <a16:creationId xmlns:a16="http://schemas.microsoft.com/office/drawing/2014/main" id="{26109433-C87B-0709-07B0-C6D2BFA1124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38" y="344474"/>
            <a:ext cx="2332308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74D6D80-342B-6AC0-BC6C-9079BC23E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1600" y="198503"/>
            <a:ext cx="1617504" cy="1617504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8;p1">
            <a:extLst>
              <a:ext uri="{FF2B5EF4-FFF2-40B4-BE49-F238E27FC236}">
                <a16:creationId xmlns:a16="http://schemas.microsoft.com/office/drawing/2014/main" id="{CB40D6BA-616A-C96F-6194-1ACB51515C84}"/>
              </a:ext>
            </a:extLst>
          </p:cNvPr>
          <p:cNvSpPr txBox="1">
            <a:spLocks/>
          </p:cNvSpPr>
          <p:nvPr/>
        </p:nvSpPr>
        <p:spPr>
          <a:xfrm>
            <a:off x="390128" y="1769040"/>
            <a:ext cx="11411744" cy="17561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buClr>
                <a:srgbClr val="339933"/>
              </a:buClr>
              <a:buSzPts val="6000"/>
            </a:pPr>
            <a:r>
              <a:rPr lang="en-US" sz="4000" b="1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Virtual</a:t>
            </a:r>
            <a:r>
              <a:rPr lang="en-US" sz="1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    </a:t>
            </a:r>
            <a:r>
              <a:rPr lang="en-US" sz="4000" b="1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Gardener</a:t>
            </a:r>
            <a:br>
              <a:rPr lang="en-US" sz="4000" b="1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br>
              <a:rPr lang="en-US" sz="1400" b="1" kern="1200" dirty="0">
                <a:solidFill>
                  <a:schemeClr val="tx1"/>
                </a:solidFill>
                <a:highlight>
                  <a:srgbClr val="00FF00"/>
                </a:highligh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</a:b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Leveraging IoT and Bluetooth for Real-Time Plant Health Insights</a:t>
            </a:r>
            <a:br>
              <a:rPr lang="en-US" sz="1400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</a:br>
            <a:br>
              <a:rPr lang="en-US" sz="1400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</a:b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Mobile application development project work in coordination with Assimilatus Company</a:t>
            </a:r>
            <a:endParaRPr lang="en-US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190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7DA5D993-1044-27A1-3743-DC70C6DC8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A14C8EF-2224-07AF-F8E3-915E3AFEBC35}"/>
              </a:ext>
            </a:extLst>
          </p:cNvPr>
          <p:cNvSpPr txBox="1">
            <a:spLocks/>
          </p:cNvSpPr>
          <p:nvPr/>
        </p:nvSpPr>
        <p:spPr>
          <a:xfrm>
            <a:off x="378373" y="1776248"/>
            <a:ext cx="8035866" cy="435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the machine learning models to recognize the smell and train the models for more smells.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the Bluetooth connection with more recent APIs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UI/UX general improvements</a:t>
            </a:r>
          </a:p>
          <a:p>
            <a:pPr marL="114300" indent="0">
              <a:buFont typeface="Arial"/>
              <a:buNone/>
            </a:pPr>
            <a:endParaRPr lang="en-US" sz="3200" b="1">
              <a:solidFill>
                <a:schemeClr val="accent6"/>
              </a:solidFill>
            </a:endParaRPr>
          </a:p>
          <a:p>
            <a:pPr marL="114300" indent="0">
              <a:buFont typeface="Arial"/>
              <a:buNone/>
            </a:pPr>
            <a:endParaRPr lang="en-SE" sz="3600" b="1">
              <a:solidFill>
                <a:schemeClr val="accent6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D9B11E-7CE0-6CFB-BB88-65B07F4D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2" y="365125"/>
            <a:ext cx="6611007" cy="1325563"/>
          </a:xfrm>
        </p:spPr>
        <p:txBody>
          <a:bodyPr/>
          <a:lstStyle/>
          <a:p>
            <a:r>
              <a:rPr lang="en-US" sz="54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  <a:endParaRPr lang="en-SE" sz="54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279;p23" descr="Logo">
            <a:extLst>
              <a:ext uri="{FF2B5EF4-FFF2-40B4-BE49-F238E27FC236}">
                <a16:creationId xmlns:a16="http://schemas.microsoft.com/office/drawing/2014/main" id="{00E64E3B-CCA7-A6E5-873E-CF1D2D4A357E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91025" y="5465456"/>
            <a:ext cx="2524882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C0A7E-DCD6-83BD-0B0C-6C128841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629" y="365125"/>
            <a:ext cx="2652504" cy="488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BC8106-7C26-2D21-3041-ACC68E4F9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371" y="213360"/>
            <a:ext cx="6829336" cy="985519"/>
          </a:xfrm>
        </p:spPr>
        <p:txBody>
          <a:bodyPr>
            <a:noAutofit/>
          </a:bodyPr>
          <a:lstStyle/>
          <a:p>
            <a:pPr algn="l">
              <a:buSzPts val="1800"/>
            </a:pPr>
            <a:r>
              <a:rPr lang="sv-SE" sz="5400" b="1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Enhancement</a:t>
            </a:r>
          </a:p>
        </p:txBody>
      </p:sp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BCE7FC6E-590B-8AAA-CEE3-2E845661E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428" y="80963"/>
            <a:ext cx="3670287" cy="6858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9F52CE7-6149-DDB3-4C69-CF84A92A09F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50371" y="1743887"/>
            <a:ext cx="638991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v-SE" altLang="sv-S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</a:t>
            </a:r>
            <a:r>
              <a:rPr kumimoji="0" lang="sv-SE" altLang="sv-S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Gardening</a:t>
            </a:r>
            <a:r>
              <a:rPr kumimoji="0" lang="sv-SE" altLang="sv-S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Tips: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will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device’s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localized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gardening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tailored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user’s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v-SE" altLang="sv-S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</a:t>
            </a:r>
            <a:r>
              <a:rPr kumimoji="0" lang="sv-SE" altLang="sv-S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Choice: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prompt,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precise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v-SE" altLang="sv-S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</a:t>
            </a:r>
            <a:r>
              <a:rPr kumimoji="0" lang="sv-SE" altLang="sv-S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sv-SE" altLang="sv-S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precise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access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soil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advice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plants.</a:t>
            </a:r>
          </a:p>
        </p:txBody>
      </p:sp>
    </p:spTree>
    <p:extLst>
      <p:ext uri="{BB962C8B-B14F-4D97-AF65-F5344CB8AC3E}">
        <p14:creationId xmlns:p14="http://schemas.microsoft.com/office/powerpoint/2010/main" val="353601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03DAF525-A549-C9C3-7626-C3B2B8898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 descr="Logo&#10;&#10;Description automatically generated">
            <a:extLst>
              <a:ext uri="{FF2B5EF4-FFF2-40B4-BE49-F238E27FC236}">
                <a16:creationId xmlns:a16="http://schemas.microsoft.com/office/drawing/2014/main" id="{E9B52ED6-FAE9-59F4-033F-8351A77CF730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67118" y="5167312"/>
            <a:ext cx="2524882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E604859-B047-FCA7-D11A-4EE3EFF94EB9}"/>
              </a:ext>
            </a:extLst>
          </p:cNvPr>
          <p:cNvSpPr txBox="1">
            <a:spLocks/>
          </p:cNvSpPr>
          <p:nvPr/>
        </p:nvSpPr>
        <p:spPr>
          <a:xfrm>
            <a:off x="378371" y="1776248"/>
            <a:ext cx="9288747" cy="421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constraint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the machine learning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 connectivity (API 10)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600" b="1">
              <a:solidFill>
                <a:schemeClr val="accent6"/>
              </a:solidFill>
            </a:endParaRPr>
          </a:p>
          <a:p>
            <a:pPr marL="114300" indent="0">
              <a:buFont typeface="Arial"/>
              <a:buNone/>
            </a:pPr>
            <a:endParaRPr lang="en-SE" sz="3600" b="1">
              <a:solidFill>
                <a:schemeClr val="accent6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3C38C7-CF3F-8D0B-1672-E4F1B222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2" y="365125"/>
            <a:ext cx="6611007" cy="1325563"/>
          </a:xfrm>
        </p:spPr>
        <p:txBody>
          <a:bodyPr/>
          <a:lstStyle/>
          <a:p>
            <a:r>
              <a:rPr lang="en-US" sz="54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SE" sz="54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81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B75C1410-9E3E-723F-AF5A-3F636D299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>
            <a:extLst>
              <a:ext uri="{FF2B5EF4-FFF2-40B4-BE49-F238E27FC236}">
                <a16:creationId xmlns:a16="http://schemas.microsoft.com/office/drawing/2014/main" id="{4D45809D-203A-DF24-93C1-F47CC2DD8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8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"/>
              <a:buNone/>
            </a:pPr>
            <a:r>
              <a:rPr lang="en-GB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</a:p>
        </p:txBody>
      </p:sp>
      <p:pic>
        <p:nvPicPr>
          <p:cNvPr id="279" name="Google Shape;279;p23" descr="Logo&#10;&#10;Description automatically generated">
            <a:extLst>
              <a:ext uri="{FF2B5EF4-FFF2-40B4-BE49-F238E27FC236}">
                <a16:creationId xmlns:a16="http://schemas.microsoft.com/office/drawing/2014/main" id="{0A31BB08-F8F5-CB41-71E2-DC6E4E227663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67118" y="5167312"/>
            <a:ext cx="2524882" cy="132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01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E24A-8982-8985-B7BE-B172A2277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2" y="365125"/>
            <a:ext cx="7912774" cy="1325563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Introducing Virtual Gardener App</a:t>
            </a:r>
            <a:endParaRPr lang="en-SE" sz="40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114C3-D023-2003-E17F-253821437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372" y="1776248"/>
            <a:ext cx="7816174" cy="4613919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32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Introducing the need for efficient, real-time monitoring of plant health using IoT and Android mobile technology.</a:t>
            </a:r>
          </a:p>
          <a:p>
            <a:pPr marL="114300" indent="0">
              <a:buNone/>
            </a:pPr>
            <a:endParaRPr lang="en-US" sz="380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</a:t>
            </a:r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continuous monitoring improve plant growth, reduce human intervention, and prevent issues before they impact the plant's health?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9DD6A-7B2D-282C-D749-3D0D6D2E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92" y="537717"/>
            <a:ext cx="2670850" cy="4890317"/>
          </a:xfrm>
          <a:prstGeom prst="rect">
            <a:avLst/>
          </a:prstGeom>
        </p:spPr>
      </p:pic>
      <p:pic>
        <p:nvPicPr>
          <p:cNvPr id="8" name="Google Shape;279;p23" descr="Logo">
            <a:extLst>
              <a:ext uri="{FF2B5EF4-FFF2-40B4-BE49-F238E27FC236}">
                <a16:creationId xmlns:a16="http://schemas.microsoft.com/office/drawing/2014/main" id="{40FE9D71-5D83-F626-6347-E91D8EE05F0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71207" y="5428034"/>
            <a:ext cx="2524882" cy="132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29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C8077C21-EA06-7902-4FD8-6F63F1E4D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4F946F1-1780-CD51-6CA0-00947750742A}"/>
              </a:ext>
            </a:extLst>
          </p:cNvPr>
          <p:cNvSpPr txBox="1">
            <a:spLocks/>
          </p:cNvSpPr>
          <p:nvPr/>
        </p:nvSpPr>
        <p:spPr>
          <a:xfrm>
            <a:off x="378371" y="1776248"/>
            <a:ext cx="10928537" cy="359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users with accessible, real-time data on their plants' health parameters (soil moisture, temperature, humidity, and location)  and send real time notifications when the conditions gets tougher to inform timely decisions.</a:t>
            </a:r>
          </a:p>
          <a:p>
            <a:pPr marL="114300" indent="0">
              <a:buNone/>
            </a:pPr>
            <a:endParaRPr lang="en-US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628D4C-62F4-AE68-8B33-B4F3C760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2" y="365125"/>
            <a:ext cx="6611007" cy="1325563"/>
          </a:xfrm>
        </p:spPr>
        <p:txBody>
          <a:bodyPr/>
          <a:lstStyle/>
          <a:p>
            <a:r>
              <a:rPr lang="en-US" sz="54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40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SE" b="1">
              <a:solidFill>
                <a:srgbClr val="00B050"/>
              </a:solidFill>
            </a:endParaRPr>
          </a:p>
        </p:txBody>
      </p:sp>
      <p:pic>
        <p:nvPicPr>
          <p:cNvPr id="4" name="Google Shape;279;p23" descr="Logo">
            <a:extLst>
              <a:ext uri="{FF2B5EF4-FFF2-40B4-BE49-F238E27FC236}">
                <a16:creationId xmlns:a16="http://schemas.microsoft.com/office/drawing/2014/main" id="{FC9494CA-119A-2274-F18E-3DE6F7C019C5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67118" y="5167312"/>
            <a:ext cx="2524882" cy="132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91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38BD0FC-6D3B-FDCC-9F6A-D534710D9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 descr="Logo&#10;&#10;Description automatically generated">
            <a:extLst>
              <a:ext uri="{FF2B5EF4-FFF2-40B4-BE49-F238E27FC236}">
                <a16:creationId xmlns:a16="http://schemas.microsoft.com/office/drawing/2014/main" id="{50D9DFDF-DD97-AA3C-DBCE-65279793C9E3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67118" y="5167312"/>
            <a:ext cx="2524882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EFD1D3E-0446-40B2-643E-B670F959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8" y="34383"/>
            <a:ext cx="7032922" cy="1325563"/>
          </a:xfrm>
        </p:spPr>
        <p:txBody>
          <a:bodyPr/>
          <a:lstStyle/>
          <a:p>
            <a:r>
              <a:rPr lang="en-US" sz="54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SE" sz="54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15207C-48D7-7A92-C790-24F0EACA4A5F}"/>
              </a:ext>
            </a:extLst>
          </p:cNvPr>
          <p:cNvSpPr txBox="1">
            <a:spLocks/>
          </p:cNvSpPr>
          <p:nvPr/>
        </p:nvSpPr>
        <p:spPr>
          <a:xfrm>
            <a:off x="261257" y="1222602"/>
            <a:ext cx="11552371" cy="54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9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  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Development Frameworks and Libraries: 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Jetpack (Jetpack Compose, </a:t>
            </a:r>
            <a:r>
              <a:rPr lang="en-US" sz="3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LiveData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 Navigation Components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APIs: 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Play Services Location API, Firebase(Firebase Authentication, Firebase </a:t>
            </a:r>
            <a:r>
              <a:rPr lang="en-US" sz="2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SDK and Build Tools: 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Gradle, Android SDK, Material Design Components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 Libraries:  </a:t>
            </a:r>
            <a:r>
              <a:rPr lang="en-US" sz="3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OkHttp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Volley, </a:t>
            </a:r>
            <a:r>
              <a:rPr lang="en-US" sz="3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Gson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and 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Structure and Design Patterns: 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MVVM (Model-View-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Modularization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US" sz="1800" b="1" dirty="0">
              <a:solidFill>
                <a:srgbClr val="002060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SE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8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3E454A0-E5A4-675B-82AC-34777CFA6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 descr="Logo&#10;&#10;Description automatically generated">
            <a:extLst>
              <a:ext uri="{FF2B5EF4-FFF2-40B4-BE49-F238E27FC236}">
                <a16:creationId xmlns:a16="http://schemas.microsoft.com/office/drawing/2014/main" id="{EC9D1455-A165-8D41-FBB7-050854935E37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67118" y="5167312"/>
            <a:ext cx="2524882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4246098-4845-D306-1C3C-17C691F0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8" y="96715"/>
            <a:ext cx="7032922" cy="1210479"/>
          </a:xfrm>
        </p:spPr>
        <p:txBody>
          <a:bodyPr/>
          <a:lstStyle/>
          <a:p>
            <a:r>
              <a:rPr lang="en-US" sz="54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b="1">
                <a:solidFill>
                  <a:srgbClr val="0A66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SE" sz="54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F79451D-DEA0-C768-9830-71712B5A59B2}"/>
              </a:ext>
            </a:extLst>
          </p:cNvPr>
          <p:cNvSpPr txBox="1">
            <a:spLocks/>
          </p:cNvSpPr>
          <p:nvPr/>
        </p:nvSpPr>
        <p:spPr>
          <a:xfrm>
            <a:off x="261257" y="1231394"/>
            <a:ext cx="11552371" cy="54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US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sz="2400" b="1">
              <a:solidFill>
                <a:srgbClr val="002060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US" sz="2400" b="1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Nanotubes smell inspector </a:t>
            </a:r>
          </a:p>
          <a:p>
            <a:pPr marL="114300" indent="0">
              <a:buNone/>
            </a:pPr>
            <a:r>
              <a:rPr lang="en-US" b="1">
                <a:solidFill>
                  <a:schemeClr val="tx1"/>
                </a:solidFill>
                <a:latin typeface="Times New Roman"/>
                <a:cs typeface="Times New Roman"/>
              </a:rPr>
              <a:t>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Pico W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DHT11 Temperature and Humidity Sensor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800" b="1">
              <a:solidFill>
                <a:srgbClr val="002060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SE" sz="1800" b="1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80E19-1EE5-1F33-8E54-98B559FF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52" y="1374105"/>
            <a:ext cx="4090427" cy="2632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utoShape 2" descr="logo">
            <a:hlinkClick r:id="rId5"/>
            <a:extLst>
              <a:ext uri="{FF2B5EF4-FFF2-40B4-BE49-F238E27FC236}">
                <a16:creationId xmlns:a16="http://schemas.microsoft.com/office/drawing/2014/main" id="{4B27E401-599A-F615-23CF-9C4302279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  <p:pic>
        <p:nvPicPr>
          <p:cNvPr id="4" name="Bildobjekt 3" descr="En bild som visar elektronik, Datorkomponent, Elektrisk ingenjörskonst, Datormaskinvara&#10;&#10;Automatiskt genererad beskrivning">
            <a:extLst>
              <a:ext uri="{FF2B5EF4-FFF2-40B4-BE49-F238E27FC236}">
                <a16:creationId xmlns:a16="http://schemas.microsoft.com/office/drawing/2014/main" id="{5FF7F029-8359-D281-3DF2-009D4DDFB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444" y="4361304"/>
            <a:ext cx="4090504" cy="23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9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1C74-9F93-7DF8-36A5-9F07FC4FA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88" y="314287"/>
            <a:ext cx="5039832" cy="685172"/>
          </a:xfrm>
        </p:spPr>
        <p:txBody>
          <a:bodyPr>
            <a:normAutofit fontScale="90000"/>
          </a:bodyPr>
          <a:lstStyle/>
          <a:p>
            <a:pPr algn="l">
              <a:buSzPts val="1800"/>
            </a:pPr>
            <a:r>
              <a:rPr lang="en-US" sz="54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Overview</a:t>
            </a:r>
            <a:endParaRPr lang="en-SE" sz="54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252B3-8471-0CFC-B164-9ACB67863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88" y="1369861"/>
            <a:ext cx="5290059" cy="4118277"/>
          </a:xfrm>
        </p:spPr>
        <p:txBody>
          <a:bodyPr>
            <a:normAutofit/>
          </a:bodyPr>
          <a:lstStyle/>
          <a:p>
            <a:pPr marL="114300" indent="0" algn="l">
              <a:buSzPts val="1800"/>
            </a:pPr>
            <a:r>
              <a: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interface was prototyped in Figma with a user-centered layout, following Material 3 design principles. </a:t>
            </a:r>
          </a:p>
          <a:p>
            <a:pPr marL="114300" indent="0" algn="l">
              <a:buSzPts val="1800"/>
            </a:pPr>
            <a:endParaRPr lang="en-US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l">
              <a:buSzPts val="1800"/>
            </a:pPr>
            <a:r>
              <a: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ensures an intuitive and responsive experience, offering real-time plant health insights with seamless data integration.</a:t>
            </a:r>
            <a:endParaRPr lang="en-S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1081FE-41C5-9D51-81D5-E15FFA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04" y="404446"/>
            <a:ext cx="2872898" cy="52323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C813A-76FB-BC4D-0F6D-F0740A427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891" y="404446"/>
            <a:ext cx="3090045" cy="5232387"/>
          </a:xfrm>
          <a:prstGeom prst="rect">
            <a:avLst/>
          </a:prstGeom>
        </p:spPr>
      </p:pic>
      <p:pic>
        <p:nvPicPr>
          <p:cNvPr id="4" name="Google Shape;279;p23" descr="Logo&#10;&#10;Description automatically generated">
            <a:extLst>
              <a:ext uri="{FF2B5EF4-FFF2-40B4-BE49-F238E27FC236}">
                <a16:creationId xmlns:a16="http://schemas.microsoft.com/office/drawing/2014/main" id="{2055B37E-14AB-A185-A2B3-C76A4D3F4EA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1007" y="5707319"/>
            <a:ext cx="2283069" cy="1150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58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1EDBF9A-B677-9FA1-1B8D-0BB25D7A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890" y="-87420"/>
            <a:ext cx="3222433" cy="6857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68E027-AB46-20C0-417F-705DAFCB9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7419"/>
            <a:ext cx="318012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D0901A-8838-FFCE-DBBF-646315F8A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121" y="-87419"/>
            <a:ext cx="3194263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4F5B14-9FD1-136B-93F7-DA3305DD2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384" y="-87419"/>
            <a:ext cx="3211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ABD827B-6178-26D3-ADCB-D2F0CFAA0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 descr="Logo&#10;&#10;Description automatically generated">
            <a:extLst>
              <a:ext uri="{FF2B5EF4-FFF2-40B4-BE49-F238E27FC236}">
                <a16:creationId xmlns:a16="http://schemas.microsoft.com/office/drawing/2014/main" id="{74D08E99-8750-009C-8688-6C0FDB4ECEE0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67118" y="5167312"/>
            <a:ext cx="2524882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6C2B59-5226-EE99-CBDE-CC504C4D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2" y="690"/>
            <a:ext cx="6611007" cy="1325563"/>
          </a:xfrm>
        </p:spPr>
        <p:txBody>
          <a:bodyPr/>
          <a:lstStyle/>
          <a:p>
            <a:r>
              <a:rPr lang="en-US" sz="5400" b="1">
                <a:solidFill>
                  <a:srgbClr val="339933"/>
                </a:solidFill>
                <a:latin typeface="Times New Roman"/>
                <a:cs typeface="Times New Roman"/>
              </a:rPr>
              <a:t>Setup Images</a:t>
            </a:r>
            <a:endParaRPr lang="sv-SE"/>
          </a:p>
        </p:txBody>
      </p:sp>
      <p:pic>
        <p:nvPicPr>
          <p:cNvPr id="5" name="Bildobjekt 4" descr="En bild som visar text, klädsel, bärbar dator, person&#10;&#10;Automatiskt genererad beskrivning">
            <a:extLst>
              <a:ext uri="{FF2B5EF4-FFF2-40B4-BE49-F238E27FC236}">
                <a16:creationId xmlns:a16="http://schemas.microsoft.com/office/drawing/2014/main" id="{2ADD3A66-82F7-EB42-40D6-E4E2DE91D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72" y="1715293"/>
            <a:ext cx="4545320" cy="4118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objekt 5" descr="En bild som visar klädsel, fotbeklädnader, person, person&#10;&#10;Automatiskt genererad beskrivning">
            <a:extLst>
              <a:ext uri="{FF2B5EF4-FFF2-40B4-BE49-F238E27FC236}">
                <a16:creationId xmlns:a16="http://schemas.microsoft.com/office/drawing/2014/main" id="{C253DD1F-B3CA-D572-5F60-C0341C07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592" y="1715293"/>
            <a:ext cx="482617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30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ABD827B-6178-26D3-ADCB-D2F0CFAA0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 descr="Logo&#10;&#10;Description automatically generated">
            <a:extLst>
              <a:ext uri="{FF2B5EF4-FFF2-40B4-BE49-F238E27FC236}">
                <a16:creationId xmlns:a16="http://schemas.microsoft.com/office/drawing/2014/main" id="{74D08E99-8750-009C-8688-6C0FDB4ECEE0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9667118" y="5167312"/>
            <a:ext cx="2524882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B21B9EF-CB79-9A16-C705-969931F4D65E}"/>
              </a:ext>
            </a:extLst>
          </p:cNvPr>
          <p:cNvSpPr txBox="1">
            <a:spLocks/>
          </p:cNvSpPr>
          <p:nvPr/>
        </p:nvSpPr>
        <p:spPr>
          <a:xfrm>
            <a:off x="378372" y="1690688"/>
            <a:ext cx="8229601" cy="165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3600" b="1">
                <a:solidFill>
                  <a:schemeClr val="accent6"/>
                </a:solidFill>
              </a:rPr>
              <a:t>Video presentation!</a:t>
            </a:r>
            <a:endParaRPr lang="en-SE" sz="3600" b="1">
              <a:solidFill>
                <a:schemeClr val="accent6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6C2B59-5226-EE99-CBDE-CC504C4D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2" y="690"/>
            <a:ext cx="6611007" cy="1325563"/>
          </a:xfrm>
        </p:spPr>
        <p:txBody>
          <a:bodyPr/>
          <a:lstStyle/>
          <a:p>
            <a:r>
              <a:rPr lang="en-US" sz="5400" b="1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SE" sz="5400" b="1" dirty="0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Namnlös design (1)">
            <a:hlinkClick r:id="" action="ppaction://media"/>
            <a:extLst>
              <a:ext uri="{FF2B5EF4-FFF2-40B4-BE49-F238E27FC236}">
                <a16:creationId xmlns:a16="http://schemas.microsoft.com/office/drawing/2014/main" id="{82754D9C-74B8-74E0-600F-B89E55771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295" y="895626"/>
            <a:ext cx="9609759" cy="55968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Pennanteckning 13">
                <a:extLst>
                  <a:ext uri="{FF2B5EF4-FFF2-40B4-BE49-F238E27FC236}">
                    <a16:creationId xmlns:a16="http://schemas.microsoft.com/office/drawing/2014/main" id="{F8690222-9662-5AD6-7727-FACE531ED4A5}"/>
                  </a:ext>
                </a:extLst>
              </p14:cNvPr>
              <p14:cNvContentPartPr/>
              <p14:nvPr/>
            </p14:nvContentPartPr>
            <p14:xfrm>
              <a:off x="5048250" y="3919376"/>
              <a:ext cx="9525" cy="9525"/>
            </p14:xfrm>
          </p:contentPart>
        </mc:Choice>
        <mc:Fallback xmlns="">
          <p:pic>
            <p:nvPicPr>
              <p:cNvPr id="14" name="Pennanteckning 13">
                <a:extLst>
                  <a:ext uri="{FF2B5EF4-FFF2-40B4-BE49-F238E27FC236}">
                    <a16:creationId xmlns:a16="http://schemas.microsoft.com/office/drawing/2014/main" id="{F8690222-9662-5AD6-7727-FACE531ED4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95333" y="3871751"/>
                <a:ext cx="114300" cy="1038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52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F58795DD0C7114AACAB1CA928CDCFCF" ma:contentTypeVersion="16" ma:contentTypeDescription="Skapa ett nytt dokument." ma:contentTypeScope="" ma:versionID="997619b44aa31086486bdda73292e9e3">
  <xsd:schema xmlns:xsd="http://www.w3.org/2001/XMLSchema" xmlns:xs="http://www.w3.org/2001/XMLSchema" xmlns:p="http://schemas.microsoft.com/office/2006/metadata/properties" xmlns:ns3="d240087d-47fc-492c-a523-8e5cddb0477b" xmlns:ns4="28e14961-3603-4bee-be39-f8809e6bbde0" targetNamespace="http://schemas.microsoft.com/office/2006/metadata/properties" ma:root="true" ma:fieldsID="17527cf25d1e862df621c4c21b7a58c7" ns3:_="" ns4:_="">
    <xsd:import namespace="d240087d-47fc-492c-a523-8e5cddb0477b"/>
    <xsd:import namespace="28e14961-3603-4bee-be39-f8809e6bbd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_activity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40087d-47fc-492c-a523-8e5cddb047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14961-3603-4bee-be39-f8809e6bbde0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40087d-47fc-492c-a523-8e5cddb0477b" xsi:nil="true"/>
  </documentManagement>
</p:properties>
</file>

<file path=customXml/itemProps1.xml><?xml version="1.0" encoding="utf-8"?>
<ds:datastoreItem xmlns:ds="http://schemas.openxmlformats.org/officeDocument/2006/customXml" ds:itemID="{9948C7F9-8164-4335-9085-1D5F7ADEFA2E}">
  <ds:schemaRefs>
    <ds:schemaRef ds:uri="28e14961-3603-4bee-be39-f8809e6bbde0"/>
    <ds:schemaRef ds:uri="d240087d-47fc-492c-a523-8e5cddb047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4A5825-F3C2-4267-AECB-34D3F77D87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2E3C2B-8B52-4C1B-9E83-8E7D7A95B6A4}">
  <ds:schemaRefs>
    <ds:schemaRef ds:uri="28e14961-3603-4bee-be39-f8809e6bbde0"/>
    <ds:schemaRef ds:uri="d240087d-47fc-492c-a523-8e5cddb047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Widescreen</PresentationFormat>
  <Paragraphs>76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Office Theme</vt:lpstr>
      <vt:lpstr>PowerPoint Presentation</vt:lpstr>
      <vt:lpstr>Introducing Virtual Gardener App</vt:lpstr>
      <vt:lpstr>Objective:</vt:lpstr>
      <vt:lpstr>Technologies Used</vt:lpstr>
      <vt:lpstr>Technologies Used</vt:lpstr>
      <vt:lpstr>Design Overview</vt:lpstr>
      <vt:lpstr>PowerPoint Presentation</vt:lpstr>
      <vt:lpstr>Setup Images</vt:lpstr>
      <vt:lpstr>Demo</vt:lpstr>
      <vt:lpstr>Future improvements</vt:lpstr>
      <vt:lpstr>Feature Enhancement</vt:lpstr>
      <vt:lpstr>Limitations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For students by students</dc:title>
  <dc:creator>Tom Welter0023</dc:creator>
  <cp:lastModifiedBy>Ahmed Saber Elsayed Radwan0004</cp:lastModifiedBy>
  <cp:revision>2</cp:revision>
  <dcterms:created xsi:type="dcterms:W3CDTF">2022-07-26T11:42:08Z</dcterms:created>
  <dcterms:modified xsi:type="dcterms:W3CDTF">2024-11-09T06:36:32Z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1.4.1.3212</vt:lpwstr>
  </property>
  <property fmtid="{D5CDD505-2E9C-101B-9397-08002B2CF9AE}" pid="3" name="ContentTypeId">
    <vt:lpwstr>0x0101009F58795DD0C7114AACAB1CA928CDCFCF</vt:lpwstr>
  </property>
</Properties>
</file>